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78" r:id="rId3"/>
    <p:sldId id="391" r:id="rId4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Rozkopálová" initials="LR" lastIdx="1" clrIdx="0">
    <p:extLst>
      <p:ext uri="{19B8F6BF-5375-455C-9EA6-DF929625EA0E}">
        <p15:presenceInfo xmlns:p15="http://schemas.microsoft.com/office/powerpoint/2012/main" userId="Lucia Rozkopálová" providerId="None"/>
      </p:ext>
    </p:extLst>
  </p:cmAuthor>
  <p:cmAuthor id="2" name="metodika 7" initials="m7" lastIdx="5" clrIdx="1">
    <p:extLst>
      <p:ext uri="{19B8F6BF-5375-455C-9EA6-DF929625EA0E}">
        <p15:presenceInfo xmlns:p15="http://schemas.microsoft.com/office/powerpoint/2012/main" userId="metodika 7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80552" autoAdjust="0"/>
  </p:normalViewPr>
  <p:slideViewPr>
    <p:cSldViewPr>
      <p:cViewPr varScale="1">
        <p:scale>
          <a:sx n="73" d="100"/>
          <a:sy n="73" d="100"/>
        </p:scale>
        <p:origin x="1866" y="72"/>
      </p:cViewPr>
      <p:guideLst>
        <p:guide orient="horz" pos="2069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D3169-BE74-4E17-85D7-28B4B9A5B035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k-SK"/>
        </a:p>
      </dgm:t>
    </dgm:pt>
    <dgm:pt modelId="{DF87810A-8B2B-4432-942B-CC706043B701}">
      <dgm:prSet/>
      <dgm:spPr/>
      <dgm:t>
        <a:bodyPr/>
        <a:lstStyle/>
        <a:p>
          <a:pPr rtl="0"/>
          <a:r>
            <a:rPr lang="pl-PL" b="1" i="1" smtClean="0"/>
            <a:t>Oprávnený žiadateľ: </a:t>
          </a:r>
          <a:endParaRPr lang="sk-SK"/>
        </a:p>
      </dgm:t>
    </dgm:pt>
    <dgm:pt modelId="{ED1C27DC-1E8E-400A-859C-D43C774880F3}" type="parTrans" cxnId="{AF758860-81BA-4FB4-8384-02E3A52395EF}">
      <dgm:prSet/>
      <dgm:spPr/>
      <dgm:t>
        <a:bodyPr/>
        <a:lstStyle/>
        <a:p>
          <a:endParaRPr lang="sk-SK"/>
        </a:p>
      </dgm:t>
    </dgm:pt>
    <dgm:pt modelId="{37411928-134A-463B-B6E3-D4E9B50180CB}" type="sibTrans" cxnId="{AF758860-81BA-4FB4-8384-02E3A52395EF}">
      <dgm:prSet/>
      <dgm:spPr/>
      <dgm:t>
        <a:bodyPr/>
        <a:lstStyle/>
        <a:p>
          <a:endParaRPr lang="sk-SK"/>
        </a:p>
      </dgm:t>
    </dgm:pt>
    <dgm:pt modelId="{AA137E5C-5EAA-4F34-9E5A-D4C2BC5759C1}">
      <dgm:prSet/>
      <dgm:spPr/>
      <dgm:t>
        <a:bodyPr/>
        <a:lstStyle/>
        <a:p>
          <a:pPr rtl="0"/>
          <a:r>
            <a:rPr lang="pl-PL" dirty="0" smtClean="0"/>
            <a:t>registrovaný sociálny podnik; (k januáru 68 z toho oprávnených 53)</a:t>
          </a:r>
          <a:endParaRPr lang="sk-SK" dirty="0"/>
        </a:p>
      </dgm:t>
    </dgm:pt>
    <dgm:pt modelId="{A7C2D31C-A3C9-4115-870F-1AE77D92163B}" type="parTrans" cxnId="{8F6B3C10-BA78-4D4C-BA6E-4F6B1107EA25}">
      <dgm:prSet/>
      <dgm:spPr/>
      <dgm:t>
        <a:bodyPr/>
        <a:lstStyle/>
        <a:p>
          <a:endParaRPr lang="sk-SK"/>
        </a:p>
      </dgm:t>
    </dgm:pt>
    <dgm:pt modelId="{66C0F94D-7FCA-43AE-93BE-933C2FBD9AA5}" type="sibTrans" cxnId="{8F6B3C10-BA78-4D4C-BA6E-4F6B1107EA25}">
      <dgm:prSet/>
      <dgm:spPr/>
      <dgm:t>
        <a:bodyPr/>
        <a:lstStyle/>
        <a:p>
          <a:endParaRPr lang="sk-SK"/>
        </a:p>
      </dgm:t>
    </dgm:pt>
    <dgm:pt modelId="{3D219134-8ACD-41CE-BA8A-7CC8CAE9E315}">
      <dgm:prSet/>
      <dgm:spPr/>
      <dgm:t>
        <a:bodyPr/>
        <a:lstStyle/>
        <a:p>
          <a:pPr rtl="0"/>
          <a:r>
            <a:rPr lang="pl-PL" b="1" i="1" smtClean="0"/>
            <a:t>Miesto realizácie: </a:t>
          </a:r>
          <a:endParaRPr lang="sk-SK"/>
        </a:p>
      </dgm:t>
    </dgm:pt>
    <dgm:pt modelId="{15073346-8C73-44D5-8002-0A5278CF296D}" type="parTrans" cxnId="{B50CF013-E3C1-41B3-A142-2F1B2D7925CE}">
      <dgm:prSet/>
      <dgm:spPr/>
      <dgm:t>
        <a:bodyPr/>
        <a:lstStyle/>
        <a:p>
          <a:endParaRPr lang="sk-SK"/>
        </a:p>
      </dgm:t>
    </dgm:pt>
    <dgm:pt modelId="{9E6990A3-0DB7-4EF9-9EA5-1092FD2E0712}" type="sibTrans" cxnId="{B50CF013-E3C1-41B3-A142-2F1B2D7925CE}">
      <dgm:prSet/>
      <dgm:spPr/>
      <dgm:t>
        <a:bodyPr/>
        <a:lstStyle/>
        <a:p>
          <a:endParaRPr lang="sk-SK"/>
        </a:p>
      </dgm:t>
    </dgm:pt>
    <dgm:pt modelId="{395C4E2C-5F16-49C9-B048-D4506FC12580}">
      <dgm:prSet/>
      <dgm:spPr/>
      <dgm:t>
        <a:bodyPr/>
        <a:lstStyle/>
        <a:p>
          <a:pPr rtl="0"/>
          <a:r>
            <a:rPr lang="pl-PL" smtClean="0"/>
            <a:t>obce nachádzajúce sa v Atlase rómskych komunít;</a:t>
          </a:r>
          <a:endParaRPr lang="sk-SK"/>
        </a:p>
      </dgm:t>
    </dgm:pt>
    <dgm:pt modelId="{1F9D00A5-5CEB-4687-9B7C-73CE5D3B98B9}" type="parTrans" cxnId="{741CB41E-A656-4AAD-9C45-ED4D579E4A5D}">
      <dgm:prSet/>
      <dgm:spPr/>
      <dgm:t>
        <a:bodyPr/>
        <a:lstStyle/>
        <a:p>
          <a:endParaRPr lang="sk-SK"/>
        </a:p>
      </dgm:t>
    </dgm:pt>
    <dgm:pt modelId="{FFD534C8-CE8D-4189-8ADE-671AB58D4914}" type="sibTrans" cxnId="{741CB41E-A656-4AAD-9C45-ED4D579E4A5D}">
      <dgm:prSet/>
      <dgm:spPr/>
      <dgm:t>
        <a:bodyPr/>
        <a:lstStyle/>
        <a:p>
          <a:endParaRPr lang="sk-SK"/>
        </a:p>
      </dgm:t>
    </dgm:pt>
    <dgm:pt modelId="{E8767A57-2CBC-4D2A-9EB5-810892EE7F01}">
      <dgm:prSet/>
      <dgm:spPr/>
      <dgm:t>
        <a:bodyPr/>
        <a:lstStyle/>
        <a:p>
          <a:pPr rtl="0"/>
          <a:r>
            <a:rPr lang="pl-PL" b="1" i="1" smtClean="0"/>
            <a:t>Indikatívna suma výzvy: </a:t>
          </a:r>
          <a:endParaRPr lang="sk-SK"/>
        </a:p>
      </dgm:t>
    </dgm:pt>
    <dgm:pt modelId="{F86B2E79-8E97-4FC9-AE88-4C9D6B03A3C9}" type="parTrans" cxnId="{A63FD329-7953-4D81-ADD4-855D025A81B0}">
      <dgm:prSet/>
      <dgm:spPr/>
      <dgm:t>
        <a:bodyPr/>
        <a:lstStyle/>
        <a:p>
          <a:endParaRPr lang="sk-SK"/>
        </a:p>
      </dgm:t>
    </dgm:pt>
    <dgm:pt modelId="{256E1C15-D5D4-400D-9FBD-77AAE7C3B3EA}" type="sibTrans" cxnId="{A63FD329-7953-4D81-ADD4-855D025A81B0}">
      <dgm:prSet/>
      <dgm:spPr/>
      <dgm:t>
        <a:bodyPr/>
        <a:lstStyle/>
        <a:p>
          <a:endParaRPr lang="sk-SK"/>
        </a:p>
      </dgm:t>
    </dgm:pt>
    <dgm:pt modelId="{8193BF32-8F67-4EE7-BA77-65C584259AF2}">
      <dgm:prSet/>
      <dgm:spPr/>
      <dgm:t>
        <a:bodyPr/>
        <a:lstStyle/>
        <a:p>
          <a:pPr rtl="0"/>
          <a:r>
            <a:rPr lang="pl-PL" dirty="0" smtClean="0"/>
            <a:t>6,8 mil. €</a:t>
          </a:r>
          <a:endParaRPr lang="sk-SK" dirty="0"/>
        </a:p>
      </dgm:t>
    </dgm:pt>
    <dgm:pt modelId="{F89AC2C3-677D-456F-A361-A944A1C9582F}" type="parTrans" cxnId="{1BBC27FE-C85A-4DFE-84D5-F389819EA140}">
      <dgm:prSet/>
      <dgm:spPr/>
      <dgm:t>
        <a:bodyPr/>
        <a:lstStyle/>
        <a:p>
          <a:endParaRPr lang="sk-SK"/>
        </a:p>
      </dgm:t>
    </dgm:pt>
    <dgm:pt modelId="{631C655D-E49E-48AC-A83B-EA035F69D5E1}" type="sibTrans" cxnId="{1BBC27FE-C85A-4DFE-84D5-F389819EA140}">
      <dgm:prSet/>
      <dgm:spPr/>
      <dgm:t>
        <a:bodyPr/>
        <a:lstStyle/>
        <a:p>
          <a:endParaRPr lang="sk-SK"/>
        </a:p>
      </dgm:t>
    </dgm:pt>
    <dgm:pt modelId="{61D8A09C-7A27-4349-8D70-C44F8F1D3151}">
      <dgm:prSet/>
      <dgm:spPr/>
      <dgm:t>
        <a:bodyPr/>
        <a:lstStyle/>
        <a:p>
          <a:pPr rtl="0"/>
          <a:r>
            <a:rPr lang="pl-PL" b="1" i="1" smtClean="0"/>
            <a:t>Zameranie výzvy:</a:t>
          </a:r>
          <a:endParaRPr lang="sk-SK"/>
        </a:p>
      </dgm:t>
    </dgm:pt>
    <dgm:pt modelId="{CB6BB285-8710-426A-B0B7-A828999F4DED}" type="parTrans" cxnId="{D9594781-68F6-4A53-8DFF-B43C893A21A9}">
      <dgm:prSet/>
      <dgm:spPr/>
      <dgm:t>
        <a:bodyPr/>
        <a:lstStyle/>
        <a:p>
          <a:endParaRPr lang="sk-SK"/>
        </a:p>
      </dgm:t>
    </dgm:pt>
    <dgm:pt modelId="{BE6B4E84-2C03-4BC3-9970-96125843B77E}" type="sibTrans" cxnId="{D9594781-68F6-4A53-8DFF-B43C893A21A9}">
      <dgm:prSet/>
      <dgm:spPr/>
      <dgm:t>
        <a:bodyPr/>
        <a:lstStyle/>
        <a:p>
          <a:endParaRPr lang="sk-SK"/>
        </a:p>
      </dgm:t>
    </dgm:pt>
    <dgm:pt modelId="{2B2C4163-DA14-466E-BB55-40D6460E8CFB}">
      <dgm:prSet/>
      <dgm:spPr/>
      <dgm:t>
        <a:bodyPr/>
        <a:lstStyle/>
        <a:p>
          <a:pPr rtl="0"/>
          <a:r>
            <a:rPr lang="pl-PL" smtClean="0"/>
            <a:t>rekonštrukcia, výstavba objektov sociálnych podnikov;</a:t>
          </a:r>
          <a:endParaRPr lang="sk-SK"/>
        </a:p>
      </dgm:t>
    </dgm:pt>
    <dgm:pt modelId="{068F0055-B513-45ED-93AF-F71895051DFF}" type="parTrans" cxnId="{59C4EAF4-7213-4F59-B019-07FE91EBBDC6}">
      <dgm:prSet/>
      <dgm:spPr/>
      <dgm:t>
        <a:bodyPr/>
        <a:lstStyle/>
        <a:p>
          <a:endParaRPr lang="sk-SK"/>
        </a:p>
      </dgm:t>
    </dgm:pt>
    <dgm:pt modelId="{A8F45BE8-1074-48BE-A829-DE4102B35343}" type="sibTrans" cxnId="{59C4EAF4-7213-4F59-B019-07FE91EBBDC6}">
      <dgm:prSet/>
      <dgm:spPr/>
      <dgm:t>
        <a:bodyPr/>
        <a:lstStyle/>
        <a:p>
          <a:endParaRPr lang="sk-SK"/>
        </a:p>
      </dgm:t>
    </dgm:pt>
    <dgm:pt modelId="{B11224E8-AF1B-47F5-8AD7-D8F491FCA391}">
      <dgm:prSet/>
      <dgm:spPr/>
      <dgm:t>
        <a:bodyPr/>
        <a:lstStyle/>
        <a:p>
          <a:pPr rtl="0"/>
          <a:r>
            <a:rPr lang="pl-PL" smtClean="0"/>
            <a:t>nákup zariadení, technológií a licencií;</a:t>
          </a:r>
          <a:endParaRPr lang="sk-SK"/>
        </a:p>
      </dgm:t>
    </dgm:pt>
    <dgm:pt modelId="{C7B47ABE-C714-48EC-A89F-061E9D828DAC}" type="parTrans" cxnId="{7C86C244-CA88-4CB2-A34E-329ADCE49282}">
      <dgm:prSet/>
      <dgm:spPr/>
      <dgm:t>
        <a:bodyPr/>
        <a:lstStyle/>
        <a:p>
          <a:endParaRPr lang="sk-SK"/>
        </a:p>
      </dgm:t>
    </dgm:pt>
    <dgm:pt modelId="{45196159-DF0F-404A-8F10-9253811FEC5C}" type="sibTrans" cxnId="{7C86C244-CA88-4CB2-A34E-329ADCE49282}">
      <dgm:prSet/>
      <dgm:spPr/>
      <dgm:t>
        <a:bodyPr/>
        <a:lstStyle/>
        <a:p>
          <a:endParaRPr lang="sk-SK"/>
        </a:p>
      </dgm:t>
    </dgm:pt>
    <dgm:pt modelId="{379E4822-723E-4105-9ABB-2AADBF65BFAC}">
      <dgm:prSet/>
      <dgm:spPr/>
      <dgm:t>
        <a:bodyPr/>
        <a:lstStyle/>
        <a:p>
          <a:pPr rtl="0"/>
          <a:r>
            <a:rPr lang="pl-PL" smtClean="0"/>
            <a:t>mentor.</a:t>
          </a:r>
          <a:endParaRPr lang="sk-SK"/>
        </a:p>
      </dgm:t>
    </dgm:pt>
    <dgm:pt modelId="{BDECE42C-C505-4A62-8A25-63DD5F8323FF}" type="parTrans" cxnId="{E992B3EA-45B9-4F76-846A-6D36AB555518}">
      <dgm:prSet/>
      <dgm:spPr/>
      <dgm:t>
        <a:bodyPr/>
        <a:lstStyle/>
        <a:p>
          <a:endParaRPr lang="sk-SK"/>
        </a:p>
      </dgm:t>
    </dgm:pt>
    <dgm:pt modelId="{5AC8FC89-9E6C-4C12-99A8-9AB308BFE630}" type="sibTrans" cxnId="{E992B3EA-45B9-4F76-846A-6D36AB555518}">
      <dgm:prSet/>
      <dgm:spPr/>
      <dgm:t>
        <a:bodyPr/>
        <a:lstStyle/>
        <a:p>
          <a:endParaRPr lang="sk-SK"/>
        </a:p>
      </dgm:t>
    </dgm:pt>
    <dgm:pt modelId="{7D695949-C201-4C4E-B779-E8C4B52E0966}" type="pres">
      <dgm:prSet presAssocID="{AA6D3169-BE74-4E17-85D7-28B4B9A5B0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35BBE2E-B062-452A-907A-5F0F75337467}" type="pres">
      <dgm:prSet presAssocID="{DF87810A-8B2B-4432-942B-CC706043B701}" presName="composite" presStyleCnt="0"/>
      <dgm:spPr/>
    </dgm:pt>
    <dgm:pt modelId="{A03B813B-6068-4450-BEB5-1E26DECE6A5B}" type="pres">
      <dgm:prSet presAssocID="{DF87810A-8B2B-4432-942B-CC706043B70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48C8E49-A8FC-438A-96A8-E26C7D568FD6}" type="pres">
      <dgm:prSet presAssocID="{DF87810A-8B2B-4432-942B-CC706043B70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5366675-459D-4D07-B321-55179259130B}" type="pres">
      <dgm:prSet presAssocID="{37411928-134A-463B-B6E3-D4E9B50180CB}" presName="space" presStyleCnt="0"/>
      <dgm:spPr/>
    </dgm:pt>
    <dgm:pt modelId="{97B43ABD-79DD-4AE4-8975-3C69BB4D6F16}" type="pres">
      <dgm:prSet presAssocID="{3D219134-8ACD-41CE-BA8A-7CC8CAE9E315}" presName="composite" presStyleCnt="0"/>
      <dgm:spPr/>
    </dgm:pt>
    <dgm:pt modelId="{4308820E-9498-45B4-8F9E-FB112FC055DE}" type="pres">
      <dgm:prSet presAssocID="{3D219134-8ACD-41CE-BA8A-7CC8CAE9E31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FAE115F-3BB3-48C1-A24A-3654ADA97021}" type="pres">
      <dgm:prSet presAssocID="{3D219134-8ACD-41CE-BA8A-7CC8CAE9E315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F471EBA-C7B0-4C03-AB2E-53B7B2773E2F}" type="pres">
      <dgm:prSet presAssocID="{9E6990A3-0DB7-4EF9-9EA5-1092FD2E0712}" presName="space" presStyleCnt="0"/>
      <dgm:spPr/>
    </dgm:pt>
    <dgm:pt modelId="{FE35838B-29AE-41C6-B207-F0153E20EAFD}" type="pres">
      <dgm:prSet presAssocID="{E8767A57-2CBC-4D2A-9EB5-810892EE7F01}" presName="composite" presStyleCnt="0"/>
      <dgm:spPr/>
    </dgm:pt>
    <dgm:pt modelId="{1450B6F0-3347-4475-AD79-D78BB27B5A98}" type="pres">
      <dgm:prSet presAssocID="{E8767A57-2CBC-4D2A-9EB5-810892EE7F0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F84C894-400D-4533-BCCF-17D3564B9E2F}" type="pres">
      <dgm:prSet presAssocID="{E8767A57-2CBC-4D2A-9EB5-810892EE7F0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A5E9696-6810-41FD-9008-8EC4A54FBB25}" type="pres">
      <dgm:prSet presAssocID="{256E1C15-D5D4-400D-9FBD-77AAE7C3B3EA}" presName="space" presStyleCnt="0"/>
      <dgm:spPr/>
    </dgm:pt>
    <dgm:pt modelId="{70758A12-D0FA-466B-8333-2D3494445CB3}" type="pres">
      <dgm:prSet presAssocID="{61D8A09C-7A27-4349-8D70-C44F8F1D3151}" presName="composite" presStyleCnt="0"/>
      <dgm:spPr/>
    </dgm:pt>
    <dgm:pt modelId="{68DCEA4D-8D31-4A6F-B3F7-560D95A47724}" type="pres">
      <dgm:prSet presAssocID="{61D8A09C-7A27-4349-8D70-C44F8F1D315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CEAF562-4FDC-4F60-9F3E-501F77273308}" type="pres">
      <dgm:prSet presAssocID="{61D8A09C-7A27-4349-8D70-C44F8F1D315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576C771F-0BBA-40BA-9EA9-3F14CFE13615}" type="presOf" srcId="{379E4822-723E-4105-9ABB-2AADBF65BFAC}" destId="{2CEAF562-4FDC-4F60-9F3E-501F77273308}" srcOrd="0" destOrd="2" presId="urn:microsoft.com/office/officeart/2005/8/layout/hList1"/>
    <dgm:cxn modelId="{BDC13271-CFE8-4B0F-AEFE-8E1DD2321DD7}" type="presOf" srcId="{2B2C4163-DA14-466E-BB55-40D6460E8CFB}" destId="{2CEAF562-4FDC-4F60-9F3E-501F77273308}" srcOrd="0" destOrd="0" presId="urn:microsoft.com/office/officeart/2005/8/layout/hList1"/>
    <dgm:cxn modelId="{5797EA06-B15E-43B0-88E8-EE9A27CCA94A}" type="presOf" srcId="{DF87810A-8B2B-4432-942B-CC706043B701}" destId="{A03B813B-6068-4450-BEB5-1E26DECE6A5B}" srcOrd="0" destOrd="0" presId="urn:microsoft.com/office/officeart/2005/8/layout/hList1"/>
    <dgm:cxn modelId="{A63FD329-7953-4D81-ADD4-855D025A81B0}" srcId="{AA6D3169-BE74-4E17-85D7-28B4B9A5B035}" destId="{E8767A57-2CBC-4D2A-9EB5-810892EE7F01}" srcOrd="2" destOrd="0" parTransId="{F86B2E79-8E97-4FC9-AE88-4C9D6B03A3C9}" sibTransId="{256E1C15-D5D4-400D-9FBD-77AAE7C3B3EA}"/>
    <dgm:cxn modelId="{18F0A909-776E-432D-996B-EF7EA1FE0218}" type="presOf" srcId="{E8767A57-2CBC-4D2A-9EB5-810892EE7F01}" destId="{1450B6F0-3347-4475-AD79-D78BB27B5A98}" srcOrd="0" destOrd="0" presId="urn:microsoft.com/office/officeart/2005/8/layout/hList1"/>
    <dgm:cxn modelId="{AF758860-81BA-4FB4-8384-02E3A52395EF}" srcId="{AA6D3169-BE74-4E17-85D7-28B4B9A5B035}" destId="{DF87810A-8B2B-4432-942B-CC706043B701}" srcOrd="0" destOrd="0" parTransId="{ED1C27DC-1E8E-400A-859C-D43C774880F3}" sibTransId="{37411928-134A-463B-B6E3-D4E9B50180CB}"/>
    <dgm:cxn modelId="{741CB41E-A656-4AAD-9C45-ED4D579E4A5D}" srcId="{3D219134-8ACD-41CE-BA8A-7CC8CAE9E315}" destId="{395C4E2C-5F16-49C9-B048-D4506FC12580}" srcOrd="0" destOrd="0" parTransId="{1F9D00A5-5CEB-4687-9B7C-73CE5D3B98B9}" sibTransId="{FFD534C8-CE8D-4189-8ADE-671AB58D4914}"/>
    <dgm:cxn modelId="{E992B3EA-45B9-4F76-846A-6D36AB555518}" srcId="{61D8A09C-7A27-4349-8D70-C44F8F1D3151}" destId="{379E4822-723E-4105-9ABB-2AADBF65BFAC}" srcOrd="2" destOrd="0" parTransId="{BDECE42C-C505-4A62-8A25-63DD5F8323FF}" sibTransId="{5AC8FC89-9E6C-4C12-99A8-9AB308BFE630}"/>
    <dgm:cxn modelId="{59C4EAF4-7213-4F59-B019-07FE91EBBDC6}" srcId="{61D8A09C-7A27-4349-8D70-C44F8F1D3151}" destId="{2B2C4163-DA14-466E-BB55-40D6460E8CFB}" srcOrd="0" destOrd="0" parTransId="{068F0055-B513-45ED-93AF-F71895051DFF}" sibTransId="{A8F45BE8-1074-48BE-A829-DE4102B35343}"/>
    <dgm:cxn modelId="{1BBC27FE-C85A-4DFE-84D5-F389819EA140}" srcId="{E8767A57-2CBC-4D2A-9EB5-810892EE7F01}" destId="{8193BF32-8F67-4EE7-BA77-65C584259AF2}" srcOrd="0" destOrd="0" parTransId="{F89AC2C3-677D-456F-A361-A944A1C9582F}" sibTransId="{631C655D-E49E-48AC-A83B-EA035F69D5E1}"/>
    <dgm:cxn modelId="{640FAFD4-4B41-430F-9B65-0B5EBB22545C}" type="presOf" srcId="{AA6D3169-BE74-4E17-85D7-28B4B9A5B035}" destId="{7D695949-C201-4C4E-B779-E8C4B52E0966}" srcOrd="0" destOrd="0" presId="urn:microsoft.com/office/officeart/2005/8/layout/hList1"/>
    <dgm:cxn modelId="{D9594781-68F6-4A53-8DFF-B43C893A21A9}" srcId="{AA6D3169-BE74-4E17-85D7-28B4B9A5B035}" destId="{61D8A09C-7A27-4349-8D70-C44F8F1D3151}" srcOrd="3" destOrd="0" parTransId="{CB6BB285-8710-426A-B0B7-A828999F4DED}" sibTransId="{BE6B4E84-2C03-4BC3-9970-96125843B77E}"/>
    <dgm:cxn modelId="{AD7CA501-A6E2-482B-AF14-54117908AAF3}" type="presOf" srcId="{61D8A09C-7A27-4349-8D70-C44F8F1D3151}" destId="{68DCEA4D-8D31-4A6F-B3F7-560D95A47724}" srcOrd="0" destOrd="0" presId="urn:microsoft.com/office/officeart/2005/8/layout/hList1"/>
    <dgm:cxn modelId="{B50CF013-E3C1-41B3-A142-2F1B2D7925CE}" srcId="{AA6D3169-BE74-4E17-85D7-28B4B9A5B035}" destId="{3D219134-8ACD-41CE-BA8A-7CC8CAE9E315}" srcOrd="1" destOrd="0" parTransId="{15073346-8C73-44D5-8002-0A5278CF296D}" sibTransId="{9E6990A3-0DB7-4EF9-9EA5-1092FD2E0712}"/>
    <dgm:cxn modelId="{175F7ED9-9CDB-4D5F-BB2D-AC1B0789E470}" type="presOf" srcId="{8193BF32-8F67-4EE7-BA77-65C584259AF2}" destId="{CF84C894-400D-4533-BCCF-17D3564B9E2F}" srcOrd="0" destOrd="0" presId="urn:microsoft.com/office/officeart/2005/8/layout/hList1"/>
    <dgm:cxn modelId="{0EDD9579-E098-4719-9B8D-422962ACDE1D}" type="presOf" srcId="{395C4E2C-5F16-49C9-B048-D4506FC12580}" destId="{1FAE115F-3BB3-48C1-A24A-3654ADA97021}" srcOrd="0" destOrd="0" presId="urn:microsoft.com/office/officeart/2005/8/layout/hList1"/>
    <dgm:cxn modelId="{B176D8A8-E2A4-4F7C-8330-25E5D3AAD4FD}" type="presOf" srcId="{3D219134-8ACD-41CE-BA8A-7CC8CAE9E315}" destId="{4308820E-9498-45B4-8F9E-FB112FC055DE}" srcOrd="0" destOrd="0" presId="urn:microsoft.com/office/officeart/2005/8/layout/hList1"/>
    <dgm:cxn modelId="{5E9B3E7C-B14C-40E6-A789-DAF76EA8E743}" type="presOf" srcId="{AA137E5C-5EAA-4F34-9E5A-D4C2BC5759C1}" destId="{248C8E49-A8FC-438A-96A8-E26C7D568FD6}" srcOrd="0" destOrd="0" presId="urn:microsoft.com/office/officeart/2005/8/layout/hList1"/>
    <dgm:cxn modelId="{8F6B3C10-BA78-4D4C-BA6E-4F6B1107EA25}" srcId="{DF87810A-8B2B-4432-942B-CC706043B701}" destId="{AA137E5C-5EAA-4F34-9E5A-D4C2BC5759C1}" srcOrd="0" destOrd="0" parTransId="{A7C2D31C-A3C9-4115-870F-1AE77D92163B}" sibTransId="{66C0F94D-7FCA-43AE-93BE-933C2FBD9AA5}"/>
    <dgm:cxn modelId="{7C86C244-CA88-4CB2-A34E-329ADCE49282}" srcId="{61D8A09C-7A27-4349-8D70-C44F8F1D3151}" destId="{B11224E8-AF1B-47F5-8AD7-D8F491FCA391}" srcOrd="1" destOrd="0" parTransId="{C7B47ABE-C714-48EC-A89F-061E9D828DAC}" sibTransId="{45196159-DF0F-404A-8F10-9253811FEC5C}"/>
    <dgm:cxn modelId="{23046D32-08B6-48F4-904D-7CEE31CFAF8F}" type="presOf" srcId="{B11224E8-AF1B-47F5-8AD7-D8F491FCA391}" destId="{2CEAF562-4FDC-4F60-9F3E-501F77273308}" srcOrd="0" destOrd="1" presId="urn:microsoft.com/office/officeart/2005/8/layout/hList1"/>
    <dgm:cxn modelId="{284D9174-8DAB-413D-9A32-D532BBDBFAE9}" type="presParOf" srcId="{7D695949-C201-4C4E-B779-E8C4B52E0966}" destId="{935BBE2E-B062-452A-907A-5F0F75337467}" srcOrd="0" destOrd="0" presId="urn:microsoft.com/office/officeart/2005/8/layout/hList1"/>
    <dgm:cxn modelId="{0A767F40-EC77-45DF-99B9-9F66B0F5120D}" type="presParOf" srcId="{935BBE2E-B062-452A-907A-5F0F75337467}" destId="{A03B813B-6068-4450-BEB5-1E26DECE6A5B}" srcOrd="0" destOrd="0" presId="urn:microsoft.com/office/officeart/2005/8/layout/hList1"/>
    <dgm:cxn modelId="{50566F45-2089-434C-BB27-0D4F5D0E113C}" type="presParOf" srcId="{935BBE2E-B062-452A-907A-5F0F75337467}" destId="{248C8E49-A8FC-438A-96A8-E26C7D568FD6}" srcOrd="1" destOrd="0" presId="urn:microsoft.com/office/officeart/2005/8/layout/hList1"/>
    <dgm:cxn modelId="{9122D258-0B96-4E27-9954-09DFE81F599B}" type="presParOf" srcId="{7D695949-C201-4C4E-B779-E8C4B52E0966}" destId="{85366675-459D-4D07-B321-55179259130B}" srcOrd="1" destOrd="0" presId="urn:microsoft.com/office/officeart/2005/8/layout/hList1"/>
    <dgm:cxn modelId="{4FE93C9A-77ED-4400-AD70-7489D81EC728}" type="presParOf" srcId="{7D695949-C201-4C4E-B779-E8C4B52E0966}" destId="{97B43ABD-79DD-4AE4-8975-3C69BB4D6F16}" srcOrd="2" destOrd="0" presId="urn:microsoft.com/office/officeart/2005/8/layout/hList1"/>
    <dgm:cxn modelId="{49EE1084-E499-4DE5-8635-852E7496E008}" type="presParOf" srcId="{97B43ABD-79DD-4AE4-8975-3C69BB4D6F16}" destId="{4308820E-9498-45B4-8F9E-FB112FC055DE}" srcOrd="0" destOrd="0" presId="urn:microsoft.com/office/officeart/2005/8/layout/hList1"/>
    <dgm:cxn modelId="{FE63C47F-A3CE-4931-8907-C231EC364D34}" type="presParOf" srcId="{97B43ABD-79DD-4AE4-8975-3C69BB4D6F16}" destId="{1FAE115F-3BB3-48C1-A24A-3654ADA97021}" srcOrd="1" destOrd="0" presId="urn:microsoft.com/office/officeart/2005/8/layout/hList1"/>
    <dgm:cxn modelId="{46C17D1C-A14B-493E-9486-9F7C29884BC0}" type="presParOf" srcId="{7D695949-C201-4C4E-B779-E8C4B52E0966}" destId="{3F471EBA-C7B0-4C03-AB2E-53B7B2773E2F}" srcOrd="3" destOrd="0" presId="urn:microsoft.com/office/officeart/2005/8/layout/hList1"/>
    <dgm:cxn modelId="{8EB64B1E-F87F-43ED-AFF8-0BBEBBF8C12E}" type="presParOf" srcId="{7D695949-C201-4C4E-B779-E8C4B52E0966}" destId="{FE35838B-29AE-41C6-B207-F0153E20EAFD}" srcOrd="4" destOrd="0" presId="urn:microsoft.com/office/officeart/2005/8/layout/hList1"/>
    <dgm:cxn modelId="{663421B0-D7E2-4DCC-B48F-665EE9D0ABAC}" type="presParOf" srcId="{FE35838B-29AE-41C6-B207-F0153E20EAFD}" destId="{1450B6F0-3347-4475-AD79-D78BB27B5A98}" srcOrd="0" destOrd="0" presId="urn:microsoft.com/office/officeart/2005/8/layout/hList1"/>
    <dgm:cxn modelId="{8B3E5366-8DD4-45EC-AB09-6F0F2425EC95}" type="presParOf" srcId="{FE35838B-29AE-41C6-B207-F0153E20EAFD}" destId="{CF84C894-400D-4533-BCCF-17D3564B9E2F}" srcOrd="1" destOrd="0" presId="urn:microsoft.com/office/officeart/2005/8/layout/hList1"/>
    <dgm:cxn modelId="{EA754336-EE6D-45EA-A93E-F8684BF5B96A}" type="presParOf" srcId="{7D695949-C201-4C4E-B779-E8C4B52E0966}" destId="{8A5E9696-6810-41FD-9008-8EC4A54FBB25}" srcOrd="5" destOrd="0" presId="urn:microsoft.com/office/officeart/2005/8/layout/hList1"/>
    <dgm:cxn modelId="{E1107AD3-5F9C-4C86-8045-7B1F36796CA6}" type="presParOf" srcId="{7D695949-C201-4C4E-B779-E8C4B52E0966}" destId="{70758A12-D0FA-466B-8333-2D3494445CB3}" srcOrd="6" destOrd="0" presId="urn:microsoft.com/office/officeart/2005/8/layout/hList1"/>
    <dgm:cxn modelId="{E93D24D5-39EB-45B1-9D62-28A4359989A2}" type="presParOf" srcId="{70758A12-D0FA-466B-8333-2D3494445CB3}" destId="{68DCEA4D-8D31-4A6F-B3F7-560D95A47724}" srcOrd="0" destOrd="0" presId="urn:microsoft.com/office/officeart/2005/8/layout/hList1"/>
    <dgm:cxn modelId="{45CFB161-C3C7-4F4C-ACBD-F0018895BFD0}" type="presParOf" srcId="{70758A12-D0FA-466B-8333-2D3494445CB3}" destId="{2CEAF562-4FDC-4F60-9F3E-501F772733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B813B-6068-4450-BEB5-1E26DECE6A5B}">
      <dsp:nvSpPr>
        <dsp:cNvPr id="0" name=""/>
        <dsp:cNvSpPr/>
      </dsp:nvSpPr>
      <dsp:spPr>
        <a:xfrm>
          <a:off x="3302" y="231065"/>
          <a:ext cx="1986056" cy="6564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i="1" kern="1200" smtClean="0"/>
            <a:t>Oprávnený žiadateľ: </a:t>
          </a:r>
          <a:endParaRPr lang="sk-SK" sz="1800" kern="1200"/>
        </a:p>
      </dsp:txBody>
      <dsp:txXfrm>
        <a:off x="3302" y="231065"/>
        <a:ext cx="1986056" cy="656411"/>
      </dsp:txXfrm>
    </dsp:sp>
    <dsp:sp modelId="{248C8E49-A8FC-438A-96A8-E26C7D568FD6}">
      <dsp:nvSpPr>
        <dsp:cNvPr id="0" name=""/>
        <dsp:cNvSpPr/>
      </dsp:nvSpPr>
      <dsp:spPr>
        <a:xfrm>
          <a:off x="3302" y="887477"/>
          <a:ext cx="1986056" cy="25901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registrovaný sociálny podnik; (k januáru 68 z toho oprávnených 53)</a:t>
          </a:r>
          <a:endParaRPr lang="sk-SK" sz="1800" kern="1200" dirty="0"/>
        </a:p>
      </dsp:txBody>
      <dsp:txXfrm>
        <a:off x="3302" y="887477"/>
        <a:ext cx="1986056" cy="2590164"/>
      </dsp:txXfrm>
    </dsp:sp>
    <dsp:sp modelId="{4308820E-9498-45B4-8F9E-FB112FC055DE}">
      <dsp:nvSpPr>
        <dsp:cNvPr id="0" name=""/>
        <dsp:cNvSpPr/>
      </dsp:nvSpPr>
      <dsp:spPr>
        <a:xfrm>
          <a:off x="2267407" y="231065"/>
          <a:ext cx="1986056" cy="6564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i="1" kern="1200" smtClean="0"/>
            <a:t>Miesto realizácie: </a:t>
          </a:r>
          <a:endParaRPr lang="sk-SK" sz="1800" kern="1200"/>
        </a:p>
      </dsp:txBody>
      <dsp:txXfrm>
        <a:off x="2267407" y="231065"/>
        <a:ext cx="1986056" cy="656411"/>
      </dsp:txXfrm>
    </dsp:sp>
    <dsp:sp modelId="{1FAE115F-3BB3-48C1-A24A-3654ADA97021}">
      <dsp:nvSpPr>
        <dsp:cNvPr id="0" name=""/>
        <dsp:cNvSpPr/>
      </dsp:nvSpPr>
      <dsp:spPr>
        <a:xfrm>
          <a:off x="2267407" y="887477"/>
          <a:ext cx="1986056" cy="25901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/>
            <a:t>obce nachádzajúce sa v Atlase rómskych komunít;</a:t>
          </a:r>
          <a:endParaRPr lang="sk-SK" sz="1800" kern="1200"/>
        </a:p>
      </dsp:txBody>
      <dsp:txXfrm>
        <a:off x="2267407" y="887477"/>
        <a:ext cx="1986056" cy="2590164"/>
      </dsp:txXfrm>
    </dsp:sp>
    <dsp:sp modelId="{1450B6F0-3347-4475-AD79-D78BB27B5A98}">
      <dsp:nvSpPr>
        <dsp:cNvPr id="0" name=""/>
        <dsp:cNvSpPr/>
      </dsp:nvSpPr>
      <dsp:spPr>
        <a:xfrm>
          <a:off x="4531511" y="231065"/>
          <a:ext cx="1986056" cy="6564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i="1" kern="1200" smtClean="0"/>
            <a:t>Indikatívna suma výzvy: </a:t>
          </a:r>
          <a:endParaRPr lang="sk-SK" sz="1800" kern="1200"/>
        </a:p>
      </dsp:txBody>
      <dsp:txXfrm>
        <a:off x="4531511" y="231065"/>
        <a:ext cx="1986056" cy="656411"/>
      </dsp:txXfrm>
    </dsp:sp>
    <dsp:sp modelId="{CF84C894-400D-4533-BCCF-17D3564B9E2F}">
      <dsp:nvSpPr>
        <dsp:cNvPr id="0" name=""/>
        <dsp:cNvSpPr/>
      </dsp:nvSpPr>
      <dsp:spPr>
        <a:xfrm>
          <a:off x="4531511" y="887477"/>
          <a:ext cx="1986056" cy="25901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6,8 mil. €</a:t>
          </a:r>
          <a:endParaRPr lang="sk-SK" sz="1800" kern="1200" dirty="0"/>
        </a:p>
      </dsp:txBody>
      <dsp:txXfrm>
        <a:off x="4531511" y="887477"/>
        <a:ext cx="1986056" cy="2590164"/>
      </dsp:txXfrm>
    </dsp:sp>
    <dsp:sp modelId="{68DCEA4D-8D31-4A6F-B3F7-560D95A47724}">
      <dsp:nvSpPr>
        <dsp:cNvPr id="0" name=""/>
        <dsp:cNvSpPr/>
      </dsp:nvSpPr>
      <dsp:spPr>
        <a:xfrm>
          <a:off x="6795616" y="231065"/>
          <a:ext cx="1986056" cy="65641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i="1" kern="1200" smtClean="0"/>
            <a:t>Zameranie výzvy:</a:t>
          </a:r>
          <a:endParaRPr lang="sk-SK" sz="1800" kern="1200"/>
        </a:p>
      </dsp:txBody>
      <dsp:txXfrm>
        <a:off x="6795616" y="231065"/>
        <a:ext cx="1986056" cy="656411"/>
      </dsp:txXfrm>
    </dsp:sp>
    <dsp:sp modelId="{2CEAF562-4FDC-4F60-9F3E-501F77273308}">
      <dsp:nvSpPr>
        <dsp:cNvPr id="0" name=""/>
        <dsp:cNvSpPr/>
      </dsp:nvSpPr>
      <dsp:spPr>
        <a:xfrm>
          <a:off x="6795616" y="887477"/>
          <a:ext cx="1986056" cy="259016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/>
            <a:t>rekonštrukcia, výstavba objektov sociálnych podnikov;</a:t>
          </a:r>
          <a:endParaRPr lang="sk-SK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/>
            <a:t>nákup zariadení, technológií a licencií;</a:t>
          </a:r>
          <a:endParaRPr lang="sk-SK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/>
            <a:t>mentor.</a:t>
          </a:r>
          <a:endParaRPr lang="sk-SK" sz="1800" kern="1200"/>
        </a:p>
      </dsp:txBody>
      <dsp:txXfrm>
        <a:off x="6795616" y="887477"/>
        <a:ext cx="1986056" cy="2590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79E7A5-B551-4377-A38C-33067A9F907A}" type="datetimeFigureOut">
              <a:rPr lang="sk-SK" smtClean="0"/>
              <a:t>9.2.2020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451978-1F47-4A81-92E0-57D18404D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874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9.2.2020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153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6935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75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9.2.2020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12913" y="3904729"/>
            <a:ext cx="5731087" cy="215111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Podpora Sociálnych podnikov z prioritnej osi </a:t>
            </a: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6 OPĽZ</a:t>
            </a:r>
            <a:b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„Navrhované nastavenie výzvy“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</a:b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251520" y="5517232"/>
            <a:ext cx="36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Matej Mikuška</a:t>
            </a:r>
            <a:endParaRPr lang="sk-SK" sz="16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Vedúci oddelenia OIMRK</a:t>
            </a:r>
            <a:endParaRPr lang="sk-SK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sk-SK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Sekcia európskych </a:t>
            </a:r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programov</a:t>
            </a:r>
          </a:p>
          <a:p>
            <a:r>
              <a:rPr lang="sk-SK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Ministerstvo vnútra SR</a:t>
            </a:r>
            <a:endParaRPr lang="sk-SK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467544" y="116632"/>
            <a:ext cx="835292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67749493"/>
              </p:ext>
            </p:extLst>
          </p:nvPr>
        </p:nvGraphicFramePr>
        <p:xfrm>
          <a:off x="179512" y="908720"/>
          <a:ext cx="8784976" cy="3708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32164" y="208550"/>
            <a:ext cx="8229600" cy="4948642"/>
          </a:xfrm>
        </p:spPr>
        <p:txBody>
          <a:bodyPr/>
          <a:lstStyle/>
          <a:p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Základné informácie o pripravovanej výzve</a:t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na 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podporu 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sociálnych 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podnikov</a:t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Plánované vyhlásenie výzvy 2Q 2020</a:t>
            </a:r>
            <a:endParaRPr lang="sk-SK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467544" y="116632"/>
            <a:ext cx="835292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sk-SK" sz="1500" b="1" dirty="0" smtClean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32164" y="208550"/>
            <a:ext cx="8229600" cy="1132218"/>
          </a:xfrm>
        </p:spPr>
        <p:txBody>
          <a:bodyPr/>
          <a:lstStyle/>
          <a:p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Špecifické podmienky výzvy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na </a:t>
            </a:r>
            <a:r>
              <a:rPr lang="pl-PL" sz="2400" b="1" dirty="0">
                <a:solidFill>
                  <a:schemeClr val="accent6">
                    <a:lumMod val="75000"/>
                  </a:schemeClr>
                </a:solidFill>
              </a:rPr>
              <a:t>podporu sociálnych </a:t>
            </a:r>
            <a: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  <a:t>podnikov </a:t>
            </a:r>
            <a:br>
              <a:rPr lang="pl-PL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sk-SK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16251"/>
              </p:ext>
            </p:extLst>
          </p:nvPr>
        </p:nvGraphicFramePr>
        <p:xfrm>
          <a:off x="323528" y="1340768"/>
          <a:ext cx="8496944" cy="299858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1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Schéma de minimis </a:t>
                      </a:r>
                      <a:r>
                        <a:rPr lang="pl-PL" sz="1600" b="0" dirty="0" smtClean="0"/>
                        <a:t>(max. výška NFP na jeden registrovaný sociálny podnik 200 tis. €);</a:t>
                      </a:r>
                      <a:endParaRPr lang="sk-SK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smtClean="0"/>
                        <a:t>Integračný podnik nesmie presiahnuť sumu, ktorou je </a:t>
                      </a:r>
                      <a:r>
                        <a:rPr lang="pl-PL" sz="1600" b="1" dirty="0" smtClean="0"/>
                        <a:t>súčet sumy 50 000€ a sumy</a:t>
                      </a:r>
                      <a:r>
                        <a:rPr lang="pl-PL" sz="1600" b="0" dirty="0" smtClean="0"/>
                        <a:t>, ktorou je </a:t>
                      </a:r>
                      <a:r>
                        <a:rPr lang="pl-PL" sz="1600" b="1" dirty="0" smtClean="0"/>
                        <a:t>súčin počtu pracovných miest</a:t>
                      </a:r>
                      <a:r>
                        <a:rPr lang="pl-PL" sz="1600" b="0" dirty="0" smtClean="0"/>
                        <a:t>, ktoré majú byť touto podporou vytvorené, a sumy </a:t>
                      </a:r>
                      <a:r>
                        <a:rPr lang="pl-PL" sz="1600" b="1" dirty="0" smtClean="0"/>
                        <a:t>30 000€</a:t>
                      </a:r>
                      <a:r>
                        <a:rPr lang="pl-PL" sz="1600" b="0" dirty="0" smtClean="0"/>
                        <a:t>.</a:t>
                      </a:r>
                      <a:endParaRPr lang="sk-SK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Sociálny podnik podporený z PO6 </a:t>
                      </a:r>
                      <a:r>
                        <a:rPr lang="pl-PL" sz="1600" b="0" dirty="0" smtClean="0"/>
                        <a:t>musí za každých </a:t>
                      </a:r>
                      <a:r>
                        <a:rPr lang="pl-PL" sz="1600" b="1" dirty="0" smtClean="0"/>
                        <a:t>30 000€ </a:t>
                      </a:r>
                      <a:r>
                        <a:rPr lang="pl-PL" sz="1600" b="0" dirty="0" smtClean="0"/>
                        <a:t>vytvoriť </a:t>
                      </a:r>
                      <a:r>
                        <a:rPr lang="pl-PL" sz="1600" b="1" dirty="0" smtClean="0"/>
                        <a:t>1 pracovné miesto pre osobu z MRK</a:t>
                      </a:r>
                      <a:r>
                        <a:rPr lang="pl-PL" sz="1600" b="0" dirty="0" smtClean="0"/>
                        <a:t>;</a:t>
                      </a:r>
                      <a:endParaRPr lang="sk-SK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l-PL" sz="1600" b="1" dirty="0" smtClean="0"/>
                        <a:t>Udržateľnosť</a:t>
                      </a:r>
                      <a:r>
                        <a:rPr lang="pl-PL" sz="1600" b="0" dirty="0" smtClean="0"/>
                        <a:t> výsledkov projektu 3 - 5 rokov;</a:t>
                      </a:r>
                      <a:endParaRPr lang="sk-SK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smtClean="0"/>
                        <a:t>Podmienkou na získanie NFP </a:t>
                      </a:r>
                      <a:r>
                        <a:rPr lang="pl-PL" sz="1600" b="1" dirty="0" smtClean="0"/>
                        <a:t>je schválenie </a:t>
                      </a:r>
                      <a:r>
                        <a:rPr lang="pl-PL" sz="1600" b="1" dirty="0" smtClean="0"/>
                        <a:t>NÁVRATNEJ </a:t>
                      </a:r>
                      <a:r>
                        <a:rPr lang="pl-PL" sz="1600" b="1" dirty="0" smtClean="0"/>
                        <a:t>investičnej pomoci</a:t>
                      </a:r>
                      <a:r>
                        <a:rPr lang="pl-PL" sz="1600" b="0" dirty="0" smtClean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Zabezpečenie pohľadávky </a:t>
                      </a:r>
                      <a:r>
                        <a:rPr lang="pl-PL" sz="1600" b="0" dirty="0" smtClean="0"/>
                        <a:t>formou záložnej zmluvy na hodnotu NFP;</a:t>
                      </a:r>
                      <a:endParaRPr lang="sk-SK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100% zisku </a:t>
                      </a:r>
                      <a:r>
                        <a:rPr lang="pl-PL" sz="1600" b="0" dirty="0" smtClean="0"/>
                        <a:t>po zdanení musí byť použitý </a:t>
                      </a:r>
                      <a:r>
                        <a:rPr lang="pl-PL" sz="1600" b="1" dirty="0" smtClean="0"/>
                        <a:t>na dosiahnutie hlavného cieľa.</a:t>
                      </a:r>
                      <a:endParaRPr lang="sk-SK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43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7065</TotalTime>
  <Words>190</Words>
  <Application>Microsoft Office PowerPoint</Application>
  <PresentationFormat>Prezentácia na obrazovke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WenQuanYi Zen Hei</vt:lpstr>
      <vt:lpstr>Motív Office</vt:lpstr>
      <vt:lpstr>   Podpora Sociálnych podnikov z prioritnej osi 6 OPĽZ „Navrhované nastavenie výzvy“     </vt:lpstr>
      <vt:lpstr>Základné informácie o pripravovanej výzve na podporu sociálnych podnikov           Plánované vyhlásenie výzvy 2Q 2020</vt:lpstr>
      <vt:lpstr>Špecifické podmienky výzvy na podporu sociálnych podnikov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Matej Mikuška</cp:lastModifiedBy>
  <cp:revision>389</cp:revision>
  <cp:lastPrinted>2019-09-04T13:14:38Z</cp:lastPrinted>
  <dcterms:created xsi:type="dcterms:W3CDTF">2015-06-03T20:40:01Z</dcterms:created>
  <dcterms:modified xsi:type="dcterms:W3CDTF">2020-02-09T21:50:29Z</dcterms:modified>
</cp:coreProperties>
</file>